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</p:sldMasterIdLst>
  <p:notesMasterIdLst>
    <p:notesMasterId r:id="rId19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5" r:id="rId17"/>
    <p:sldId id="264" r:id="rId18"/>
  </p:sldIdLst>
  <p:sldSz cx="14630400" cy="8229600"/>
  <p:notesSz cx="8229600" cy="14630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7.xml"/><Relationship Id="rId23" Type="http://schemas.openxmlformats.org/officeDocument/2006/relationships/tableStyles" Target="tableStyles.xml"/><Relationship Id="rId10" Type="http://schemas.openxmlformats.org/officeDocument/2006/relationships/slide" Target="slides/slide2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перемещения страницы щёлкните мышью</a:t>
            </a:r>
          </a:p>
        </p:txBody>
      </p:sp>
      <p:sp>
        <p:nvSpPr>
          <p:cNvPr id="32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ru-RU" sz="2000" b="0" strike="noStrike" spc="-1">
                <a:latin typeface="Arial"/>
              </a:rPr>
              <a:t>Для правки формата примечаний щёлкните мышью</a:t>
            </a:r>
          </a:p>
        </p:txBody>
      </p:sp>
      <p:sp>
        <p:nvSpPr>
          <p:cNvPr id="3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ru-RU" sz="1400" b="0" strike="noStrike" spc="-1">
                <a:latin typeface="Times New Roman"/>
              </a:rPr>
              <a:t>&lt;верхний колонтитул&gt;</a:t>
            </a:r>
          </a:p>
        </p:txBody>
      </p:sp>
      <p:sp>
        <p:nvSpPr>
          <p:cNvPr id="33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r>
              <a:rPr lang="ru-RU" sz="1400" b="0" strike="noStrike" spc="-1">
                <a:latin typeface="Times New Roman"/>
              </a:rPr>
              <a:t>&lt;дата/время&gt;</a:t>
            </a:r>
          </a:p>
        </p:txBody>
      </p:sp>
      <p:sp>
        <p:nvSpPr>
          <p:cNvPr id="33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ru-RU" sz="1400" b="0" strike="noStrike" spc="-1">
                <a:latin typeface="Times New Roman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latin typeface="Times New Roman"/>
              </a:rPr>
              <a:t>&lt;нижний колонтитул&gt;</a:t>
            </a:r>
          </a:p>
        </p:txBody>
      </p:sp>
      <p:sp>
        <p:nvSpPr>
          <p:cNvPr id="33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ru-RU" sz="1400" b="0" strike="noStrike" spc="-1">
                <a:latin typeface="Times New Roman"/>
              </a:defRPr>
            </a:lvl1pPr>
          </a:lstStyle>
          <a:p>
            <a:pPr indent="0" algn="r">
              <a:buNone/>
            </a:pPr>
            <a:fld id="{30785A7C-4FF8-4A7E-9828-2FBA0CB1D290}" type="slidenum">
              <a:rPr lang="ru-RU" sz="1400" b="0" strike="noStrike" spc="-1">
                <a:latin typeface="Times New Roman"/>
              </a:rPr>
              <a:t>‹#›</a:t>
            </a:fld>
            <a:endParaRPr lang="ru-RU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7DAF7C0-1D91-46E4-BE59-E694DB7ADA09}" type="slidenum">
              <a:rPr lang="en-US" sz="1200" b="0" strike="noStrike" spc="-1">
                <a:latin typeface="Times New Roman"/>
              </a:rPr>
              <a:t>1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5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59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880B390-EDB5-4A07-9C6C-F90B2D086534}" type="slidenum">
              <a:rPr lang="en-US" sz="1200" b="0" strike="noStrike" spc="-1">
                <a:latin typeface="Times New Roman"/>
              </a:rPr>
              <a:t>2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 dirty="0"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44E5B25-0B5A-4532-BCFE-DFB9DDD517F2}" type="slidenum">
              <a:rPr lang="en-US" sz="1200" b="0" strike="noStrike" spc="-1">
                <a:latin typeface="Times New Roman"/>
              </a:rPr>
              <a:t>3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DC0E2FF-A51C-4EBE-83A7-D6A7F8E555A7}" type="slidenum">
              <a:rPr lang="en-US" sz="1200" b="0" strike="noStrike" spc="-1">
                <a:latin typeface="Times New Roman"/>
              </a:rPr>
              <a:t>4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68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86DB962-7ECC-4999-BAD3-588A457A6EF4}" type="slidenum">
              <a:rPr lang="en-US" sz="1200" b="0" strike="noStrike" spc="-1">
                <a:latin typeface="Times New Roman"/>
              </a:rPr>
              <a:t>5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0734B41-683A-42FE-BBF5-ACFE2FFC9498}" type="slidenum">
              <a:rPr lang="en-US" sz="1200" b="0" strike="noStrike" spc="-1">
                <a:latin typeface="Times New Roman"/>
              </a:rPr>
              <a:t>6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74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A891794-5C99-48E8-B728-B576829E1BF2}" type="slidenum">
              <a:rPr lang="en-US" sz="1200" b="0" strike="noStrike" spc="-1">
                <a:latin typeface="Times New Roman"/>
              </a:rPr>
              <a:t>7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ln w="0">
            <a:noFill/>
          </a:ln>
        </p:spPr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16000" indent="0">
              <a:buNone/>
            </a:pPr>
            <a:endParaRPr lang="ru-RU" sz="2000" b="0" strike="noStrike" spc="-1">
              <a:latin typeface="Arial"/>
            </a:endParaRPr>
          </a:p>
        </p:txBody>
      </p:sp>
      <p:sp>
        <p:nvSpPr>
          <p:cNvPr id="477" name="PlaceHolder 3"/>
          <p:cNvSpPr>
            <a:spLocks noGrp="1"/>
          </p:cNvSpPr>
          <p:nvPr>
            <p:ph type="sldNum" idx="1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F54A6FD-2EF6-4C0E-B9C0-B008AF2805CD}" type="slidenum">
              <a:rPr lang="en-US" sz="1200" b="0" strike="noStrike" spc="-1">
                <a:latin typeface="Times New Roman"/>
              </a:rPr>
              <a:t>8</a:t>
            </a:fld>
            <a:endParaRPr lang="ru-RU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8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5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9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5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6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5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0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Calibri Light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5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6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7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5" Type="http://schemas.openxmlformats.org/officeDocument/2006/relationships/hyperlink" Target="https://gamma.app/?utm_source=made-with-gamma" TargetMode="Externa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3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4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25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66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0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7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47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48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Image 0" descr="preencoded.png"/>
          <p:cNvPicPr/>
          <p:nvPr/>
        </p:nvPicPr>
        <p:blipFill>
          <a:blip r:embed="rId14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288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09151A">
              <a:alpha val="95000"/>
            </a:srgb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89" name="Image 1" descr="preencoded.png">
            <a:hlinkClick r:id="rId15"/>
          </p:cNvPr>
          <p:cNvPicPr/>
          <p:nvPr/>
        </p:nvPicPr>
        <p:blipFill>
          <a:blip r:embed="rId16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Для правки текста заглавия щёлкните мышью</a:t>
            </a: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Image 0" descr="preencoded.png"/>
          <p:cNvPicPr/>
          <p:nvPr/>
        </p:nvPicPr>
        <p:blipFill>
          <a:blip r:embed="rId3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335" name="Text 0"/>
          <p:cNvSpPr/>
          <p:nvPr/>
        </p:nvSpPr>
        <p:spPr>
          <a:xfrm>
            <a:off x="863640" y="1992240"/>
            <a:ext cx="7416000" cy="3084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6049"/>
              </a:lnSpc>
              <a:tabLst>
                <a:tab pos="0" algn="l"/>
              </a:tabLst>
            </a:pP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Проект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: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Создание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игры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на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Python с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использованием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модуля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Arcade</a:t>
            </a:r>
            <a:endParaRPr lang="ru-RU" sz="4850" b="0" strike="noStrike" spc="-1" dirty="0">
              <a:latin typeface="Arial"/>
            </a:endParaRPr>
          </a:p>
        </p:txBody>
      </p:sp>
      <p:sp>
        <p:nvSpPr>
          <p:cNvPr id="336" name="Text 1"/>
          <p:cNvSpPr/>
          <p:nvPr/>
        </p:nvSpPr>
        <p:spPr>
          <a:xfrm>
            <a:off x="863640" y="5447520"/>
            <a:ext cx="7416000" cy="78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Погрузитесь</a:t>
            </a:r>
            <a:r>
              <a:rPr lang="en-US" sz="19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в </a:t>
            </a:r>
            <a:r>
              <a:rPr lang="en-US" sz="19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мир</a:t>
            </a:r>
            <a:r>
              <a:rPr lang="en-US" sz="19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интерактивного</a:t>
            </a:r>
            <a:r>
              <a:rPr lang="en-US" sz="19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программирования</a:t>
            </a:r>
            <a:r>
              <a:rPr lang="en-US" sz="19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и </a:t>
            </a:r>
            <a:r>
              <a:rPr lang="en-US" sz="19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геймдева</a:t>
            </a:r>
            <a:r>
              <a:rPr lang="en-US" sz="19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с Python.</a:t>
            </a:r>
            <a:endParaRPr lang="ru-RU" sz="1900" b="0" strike="noStrike" spc="-1" dirty="0">
              <a:latin typeface="Arial"/>
            </a:endParaRPr>
          </a:p>
        </p:txBody>
      </p:sp>
      <p:sp>
        <p:nvSpPr>
          <p:cNvPr id="337" name="TextBox 336"/>
          <p:cNvSpPr txBox="1"/>
          <p:nvPr/>
        </p:nvSpPr>
        <p:spPr>
          <a:xfrm>
            <a:off x="720000" y="6660000"/>
            <a:ext cx="5760000" cy="6022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800" b="0" strike="noStrike" spc="-1">
                <a:solidFill>
                  <a:srgbClr val="FFF5CE"/>
                </a:solidFill>
                <a:latin typeface="Arial"/>
              </a:rPr>
              <a:t>Создатель: Нурдин Тамерлан Евгеньевич</a:t>
            </a:r>
            <a:br>
              <a:rPr sz="1800"/>
            </a:br>
            <a:r>
              <a:rPr lang="ru-RU" sz="1800" b="0" strike="noStrike" spc="-1">
                <a:solidFill>
                  <a:srgbClr val="FFF5CE"/>
                </a:solidFill>
                <a:latin typeface="Arial"/>
              </a:rPr>
              <a:t>Преподователь: Блинов Виктор Александрович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Рисунок 439"/>
          <p:cNvPicPr/>
          <p:nvPr/>
        </p:nvPicPr>
        <p:blipFill>
          <a:blip r:embed="rId2"/>
          <a:stretch/>
        </p:blipFill>
        <p:spPr>
          <a:xfrm>
            <a:off x="12506400" y="7563240"/>
            <a:ext cx="2124000" cy="666360"/>
          </a:xfrm>
          <a:prstGeom prst="rect">
            <a:avLst/>
          </a:prstGeom>
          <a:ln w="0">
            <a:noFill/>
          </a:ln>
        </p:spPr>
      </p:pic>
      <p:sp>
        <p:nvSpPr>
          <p:cNvPr id="441" name="TextBox 440"/>
          <p:cNvSpPr txBox="1"/>
          <p:nvPr/>
        </p:nvSpPr>
        <p:spPr>
          <a:xfrm>
            <a:off x="3060000" y="1800000"/>
            <a:ext cx="8100000" cy="2340000"/>
          </a:xfrm>
          <a:prstGeom prst="rect">
            <a:avLst/>
          </a:prstGeom>
          <a:noFill/>
          <a:ln w="0">
            <a:noFill/>
          </a:ln>
          <a:effectLst>
            <a:outerShdw dist="101823" dir="2700000" rotWithShape="0">
              <a:srgbClr val="808080"/>
            </a:outerShdw>
          </a:effectLst>
        </p:spPr>
        <p:txBody>
          <a:bodyPr lIns="90000" tIns="45000" rIns="90000" bIns="45000" anchor="t">
            <a:noAutofit/>
          </a:bodyPr>
          <a:lstStyle/>
          <a:p>
            <a:r>
              <a:rPr lang="ru-RU" sz="6600" b="1" strike="noStrike" spc="-1">
                <a:solidFill>
                  <a:srgbClr val="FFF5CE"/>
                </a:solidFill>
                <a:latin typeface="Impact"/>
              </a:rPr>
              <a:t>Спасибо за внимание</a:t>
            </a:r>
          </a:p>
        </p:txBody>
      </p:sp>
      <p:pic>
        <p:nvPicPr>
          <p:cNvPr id="442" name="Рисунок 441"/>
          <p:cNvPicPr/>
          <p:nvPr/>
        </p:nvPicPr>
        <p:blipFill>
          <a:blip r:embed="rId3"/>
          <a:stretch/>
        </p:blipFill>
        <p:spPr>
          <a:xfrm rot="19646400">
            <a:off x="225360" y="36936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3" name="Рисунок 442"/>
          <p:cNvPicPr/>
          <p:nvPr/>
        </p:nvPicPr>
        <p:blipFill>
          <a:blip r:embed="rId3"/>
          <a:stretch/>
        </p:blipFill>
        <p:spPr>
          <a:xfrm rot="4984200">
            <a:off x="2700000" y="31986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4" name="Рисунок 443"/>
          <p:cNvPicPr/>
          <p:nvPr/>
        </p:nvPicPr>
        <p:blipFill>
          <a:blip r:embed="rId3"/>
          <a:stretch/>
        </p:blipFill>
        <p:spPr>
          <a:xfrm>
            <a:off x="4818960" y="55800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5" name="Рисунок 444"/>
          <p:cNvPicPr/>
          <p:nvPr/>
        </p:nvPicPr>
        <p:blipFill>
          <a:blip r:embed="rId3"/>
          <a:stretch/>
        </p:blipFill>
        <p:spPr>
          <a:xfrm rot="19642800">
            <a:off x="8733600" y="3693600"/>
            <a:ext cx="2381040" cy="2380680"/>
          </a:xfrm>
          <a:prstGeom prst="rect">
            <a:avLst/>
          </a:prstGeom>
          <a:ln w="0">
            <a:noFill/>
          </a:ln>
        </p:spPr>
      </p:pic>
      <p:pic>
        <p:nvPicPr>
          <p:cNvPr id="446" name="Рисунок 445"/>
          <p:cNvPicPr/>
          <p:nvPr/>
        </p:nvPicPr>
        <p:blipFill>
          <a:blip r:embed="rId3"/>
          <a:stretch/>
        </p:blipFill>
        <p:spPr>
          <a:xfrm rot="1783800">
            <a:off x="7445160" y="582516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7" name="Рисунок 446"/>
          <p:cNvPicPr/>
          <p:nvPr/>
        </p:nvPicPr>
        <p:blipFill>
          <a:blip r:embed="rId3"/>
          <a:stretch/>
        </p:blipFill>
        <p:spPr>
          <a:xfrm rot="13275600">
            <a:off x="6119640" y="319896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8" name="Рисунок 447"/>
          <p:cNvPicPr/>
          <p:nvPr/>
        </p:nvPicPr>
        <p:blipFill>
          <a:blip r:embed="rId3"/>
          <a:stretch/>
        </p:blipFill>
        <p:spPr>
          <a:xfrm rot="535200">
            <a:off x="10790280" y="556992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49" name="Рисунок 448"/>
          <p:cNvPicPr/>
          <p:nvPr/>
        </p:nvPicPr>
        <p:blipFill>
          <a:blip r:embed="rId3"/>
          <a:stretch/>
        </p:blipFill>
        <p:spPr>
          <a:xfrm>
            <a:off x="12420000" y="342000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0" name="Рисунок 449"/>
          <p:cNvPicPr/>
          <p:nvPr/>
        </p:nvPicPr>
        <p:blipFill>
          <a:blip r:embed="rId3"/>
          <a:stretch/>
        </p:blipFill>
        <p:spPr>
          <a:xfrm rot="1348200">
            <a:off x="539640" y="71964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1" name="Рисунок 450"/>
          <p:cNvPicPr/>
          <p:nvPr/>
        </p:nvPicPr>
        <p:blipFill>
          <a:blip r:embed="rId3"/>
          <a:stretch/>
        </p:blipFill>
        <p:spPr>
          <a:xfrm rot="20242800">
            <a:off x="12246120" y="18612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2" name="Рисунок 451"/>
          <p:cNvPicPr/>
          <p:nvPr/>
        </p:nvPicPr>
        <p:blipFill>
          <a:blip r:embed="rId3"/>
          <a:stretch/>
        </p:blipFill>
        <p:spPr>
          <a:xfrm rot="1929600">
            <a:off x="10803742" y="2324390"/>
            <a:ext cx="2381040" cy="2381040"/>
          </a:xfrm>
          <a:prstGeom prst="rect">
            <a:avLst/>
          </a:prstGeom>
          <a:ln w="0">
            <a:noFill/>
          </a:ln>
        </p:spPr>
      </p:pic>
      <p:pic>
        <p:nvPicPr>
          <p:cNvPr id="453" name="Рисунок 452"/>
          <p:cNvPicPr/>
          <p:nvPr/>
        </p:nvPicPr>
        <p:blipFill>
          <a:blip r:embed="rId3"/>
          <a:stretch/>
        </p:blipFill>
        <p:spPr>
          <a:xfrm rot="18333000">
            <a:off x="2368440" y="5690160"/>
            <a:ext cx="2381040" cy="23810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0"/>
          <p:cNvSpPr/>
          <p:nvPr/>
        </p:nvSpPr>
        <p:spPr>
          <a:xfrm>
            <a:off x="863640" y="866880"/>
            <a:ext cx="951840" cy="463680"/>
          </a:xfrm>
          <a:prstGeom prst="roundRect">
            <a:avLst>
              <a:gd name="adj" fmla="val 17879"/>
            </a:avLst>
          </a:prstGeom>
          <a:solidFill>
            <a:srgbClr val="001D4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Text 1"/>
          <p:cNvSpPr/>
          <p:nvPr/>
        </p:nvSpPr>
        <p:spPr>
          <a:xfrm>
            <a:off x="1011960" y="940680"/>
            <a:ext cx="655920" cy="31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449"/>
              </a:lnSpc>
              <a:tabLst>
                <a:tab pos="0" algn="l"/>
              </a:tabLst>
            </a:pPr>
            <a:r>
              <a:rPr lang="en-US" sz="155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ОБЗОР</a:t>
            </a:r>
            <a:endParaRPr lang="ru-RU" sz="1550" b="0" strike="noStrike" spc="-1">
              <a:latin typeface="Arial"/>
            </a:endParaRPr>
          </a:p>
        </p:txBody>
      </p:sp>
      <p:sp>
        <p:nvSpPr>
          <p:cNvPr id="340" name="Text 2"/>
          <p:cNvSpPr/>
          <p:nvPr/>
        </p:nvSpPr>
        <p:spPr>
          <a:xfrm>
            <a:off x="863640" y="1429200"/>
            <a:ext cx="6170400" cy="770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6049"/>
              </a:lnSpc>
              <a:tabLst>
                <a:tab pos="0" algn="l"/>
              </a:tabLst>
            </a:pP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Цели</a:t>
            </a:r>
            <a:r>
              <a:rPr lang="en-US" sz="4850" b="0" strike="noStrike" spc="-1" dirty="0">
                <a:solidFill>
                  <a:srgbClr val="F5F0F0"/>
                </a:solidFill>
                <a:latin typeface="Merriweather"/>
                <a:ea typeface="Merriweather"/>
              </a:rPr>
              <a:t> </a:t>
            </a:r>
            <a:r>
              <a:rPr lang="en-US" sz="4850" b="0" strike="noStrike" spc="-1" dirty="0" err="1">
                <a:solidFill>
                  <a:srgbClr val="F5F0F0"/>
                </a:solidFill>
                <a:latin typeface="Merriweather"/>
                <a:ea typeface="Merriweather"/>
              </a:rPr>
              <a:t>проекта</a:t>
            </a:r>
            <a:endParaRPr lang="ru-RU" sz="4850" b="0" strike="noStrike" spc="-1" dirty="0">
              <a:latin typeface="Arial"/>
            </a:endParaRPr>
          </a:p>
        </p:txBody>
      </p:sp>
      <p:sp>
        <p:nvSpPr>
          <p:cNvPr id="341" name="Shape 3"/>
          <p:cNvSpPr/>
          <p:nvPr/>
        </p:nvSpPr>
        <p:spPr>
          <a:xfrm>
            <a:off x="863640" y="257076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2" name="Shape 4"/>
          <p:cNvSpPr/>
          <p:nvPr/>
        </p:nvSpPr>
        <p:spPr>
          <a:xfrm>
            <a:off x="833400" y="257076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3" name="Text 5"/>
          <p:cNvSpPr/>
          <p:nvPr/>
        </p:nvSpPr>
        <p:spPr>
          <a:xfrm>
            <a:off x="1232640" y="2847960"/>
            <a:ext cx="3269160" cy="385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Разработка 2D-игры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344" name="Text 6"/>
          <p:cNvSpPr/>
          <p:nvPr/>
        </p:nvSpPr>
        <p:spPr>
          <a:xfrm>
            <a:off x="1232640" y="338148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Создание полноценной двухмерной игры с использованием мощной библиотеки Arcade.</a:t>
            </a:r>
            <a:endParaRPr lang="ru-RU" sz="1900" b="0" strike="noStrike" spc="-1">
              <a:latin typeface="Arial"/>
            </a:endParaRPr>
          </a:p>
        </p:txBody>
      </p:sp>
      <p:sp>
        <p:nvSpPr>
          <p:cNvPr id="345" name="Shape 7"/>
          <p:cNvSpPr/>
          <p:nvPr/>
        </p:nvSpPr>
        <p:spPr>
          <a:xfrm>
            <a:off x="7438680" y="257076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6" name="Shape 8"/>
          <p:cNvSpPr/>
          <p:nvPr/>
        </p:nvSpPr>
        <p:spPr>
          <a:xfrm>
            <a:off x="7408080" y="257076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7" name="Text 9"/>
          <p:cNvSpPr/>
          <p:nvPr/>
        </p:nvSpPr>
        <p:spPr>
          <a:xfrm>
            <a:off x="7807320" y="2847960"/>
            <a:ext cx="3580200" cy="385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Освоение основ Arcade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348" name="Text 10"/>
          <p:cNvSpPr/>
          <p:nvPr/>
        </p:nvSpPr>
        <p:spPr>
          <a:xfrm>
            <a:off x="7807320" y="338148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Изучение ключевых концепций: спрайты, физика, управление персонажем и взаимодействие с игровым миром.</a:t>
            </a:r>
            <a:endParaRPr lang="ru-RU" sz="1900" b="0" strike="noStrike" spc="-1">
              <a:latin typeface="Arial"/>
            </a:endParaRPr>
          </a:p>
        </p:txBody>
      </p:sp>
      <p:sp>
        <p:nvSpPr>
          <p:cNvPr id="349" name="Shape 11"/>
          <p:cNvSpPr/>
          <p:nvPr/>
        </p:nvSpPr>
        <p:spPr>
          <a:xfrm>
            <a:off x="863640" y="509004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0" name="Shape 12"/>
          <p:cNvSpPr/>
          <p:nvPr/>
        </p:nvSpPr>
        <p:spPr>
          <a:xfrm>
            <a:off x="833400" y="509004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1" name="Text 13"/>
          <p:cNvSpPr/>
          <p:nvPr/>
        </p:nvSpPr>
        <p:spPr>
          <a:xfrm>
            <a:off x="1232640" y="5367600"/>
            <a:ext cx="4024080" cy="385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Интерактивный продукт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352" name="Text 14"/>
          <p:cNvSpPr/>
          <p:nvPr/>
        </p:nvSpPr>
        <p:spPr>
          <a:xfrm>
            <a:off x="1232640" y="590112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Разработка визуально привлекательного и увлекательного продукта, способного заинтересовать игроков.</a:t>
            </a:r>
            <a:endParaRPr lang="ru-RU" sz="1900" b="0" strike="noStrike" spc="-1">
              <a:latin typeface="Arial"/>
            </a:endParaRPr>
          </a:p>
        </p:txBody>
      </p:sp>
      <p:sp>
        <p:nvSpPr>
          <p:cNvPr id="353" name="Shape 15"/>
          <p:cNvSpPr/>
          <p:nvPr/>
        </p:nvSpPr>
        <p:spPr>
          <a:xfrm>
            <a:off x="7438680" y="5090040"/>
            <a:ext cx="6327720" cy="2272320"/>
          </a:xfrm>
          <a:prstGeom prst="roundRect">
            <a:avLst>
              <a:gd name="adj" fmla="val 6438"/>
            </a:avLst>
          </a:prstGeom>
          <a:solidFill>
            <a:srgbClr val="09151A">
              <a:alpha val="95000"/>
            </a:srgbClr>
          </a:solidFill>
          <a:ln w="30480">
            <a:solidFill>
              <a:srgbClr val="194A9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4" name="Shape 16"/>
          <p:cNvSpPr/>
          <p:nvPr/>
        </p:nvSpPr>
        <p:spPr>
          <a:xfrm>
            <a:off x="7408080" y="5090040"/>
            <a:ext cx="121680" cy="2272320"/>
          </a:xfrm>
          <a:prstGeom prst="roundRect">
            <a:avLst>
              <a:gd name="adj" fmla="val 85031"/>
            </a:avLst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5" name="Text 17"/>
          <p:cNvSpPr/>
          <p:nvPr/>
        </p:nvSpPr>
        <p:spPr>
          <a:xfrm>
            <a:off x="7807320" y="5367600"/>
            <a:ext cx="3405960" cy="385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База для расширения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356" name="Text 18"/>
          <p:cNvSpPr/>
          <p:nvPr/>
        </p:nvSpPr>
        <p:spPr>
          <a:xfrm>
            <a:off x="7807320" y="5901120"/>
            <a:ext cx="5681520" cy="11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Создание гибкой архитектуры игры, позволяющей легко добавлять новые функции и контент.</a:t>
            </a:r>
            <a:endParaRPr lang="ru-RU" sz="1900" b="0" strike="noStrike" spc="-1">
              <a:latin typeface="Arial"/>
            </a:endParaRPr>
          </a:p>
        </p:txBody>
      </p:sp>
      <p:pic>
        <p:nvPicPr>
          <p:cNvPr id="357" name="Рисунок 356"/>
          <p:cNvPicPr/>
          <p:nvPr/>
        </p:nvPicPr>
        <p:blipFill>
          <a:blip r:embed="rId3"/>
          <a:stretch/>
        </p:blipFill>
        <p:spPr>
          <a:xfrm>
            <a:off x="12506400" y="756000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0"/>
          <p:cNvSpPr/>
          <p:nvPr/>
        </p:nvSpPr>
        <p:spPr>
          <a:xfrm>
            <a:off x="819720" y="704520"/>
            <a:ext cx="1009080" cy="447480"/>
          </a:xfrm>
          <a:prstGeom prst="roundRect">
            <a:avLst>
              <a:gd name="adj" fmla="val 17572"/>
            </a:avLst>
          </a:prstGeom>
          <a:noFill/>
          <a:ln w="7620">
            <a:solidFill>
              <a:srgbClr val="609D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9" name="Text 1"/>
          <p:cNvSpPr/>
          <p:nvPr/>
        </p:nvSpPr>
        <p:spPr>
          <a:xfrm>
            <a:off x="968040" y="782280"/>
            <a:ext cx="712800" cy="291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299"/>
              </a:lnSpc>
              <a:tabLst>
                <a:tab pos="0" algn="l"/>
              </a:tabLst>
            </a:pPr>
            <a:r>
              <a:rPr lang="en-US" sz="1450" b="0" strike="noStrike" spc="-1">
                <a:solidFill>
                  <a:srgbClr val="609DFF"/>
                </a:solidFill>
                <a:latin typeface="Merriweather"/>
                <a:ea typeface="Merriweather"/>
              </a:rPr>
              <a:t>ЭТАПЫ</a:t>
            </a:r>
            <a:endParaRPr lang="ru-RU" sz="1450" b="0" strike="noStrike" spc="-1">
              <a:latin typeface="Arial"/>
            </a:endParaRPr>
          </a:p>
        </p:txBody>
      </p:sp>
      <p:sp>
        <p:nvSpPr>
          <p:cNvPr id="360" name="Text 2"/>
          <p:cNvSpPr/>
          <p:nvPr/>
        </p:nvSpPr>
        <p:spPr>
          <a:xfrm>
            <a:off x="819720" y="1241280"/>
            <a:ext cx="5855760" cy="731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5749"/>
              </a:lnSpc>
              <a:tabLst>
                <a:tab pos="0" algn="l"/>
              </a:tabLst>
            </a:pPr>
            <a:r>
              <a:rPr lang="en-US" sz="460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Задачи проекта</a:t>
            </a:r>
            <a:endParaRPr lang="ru-RU" sz="4600" b="0" strike="noStrike" spc="-1">
              <a:latin typeface="Arial"/>
            </a:endParaRPr>
          </a:p>
        </p:txBody>
      </p:sp>
      <p:sp>
        <p:nvSpPr>
          <p:cNvPr id="361" name="Text 3"/>
          <p:cNvSpPr/>
          <p:nvPr/>
        </p:nvSpPr>
        <p:spPr>
          <a:xfrm>
            <a:off x="81972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 Light"/>
                <a:ea typeface="Merriweather Light"/>
              </a:rPr>
              <a:t>01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62" name="Shape 4"/>
          <p:cNvSpPr/>
          <p:nvPr/>
        </p:nvSpPr>
        <p:spPr>
          <a:xfrm>
            <a:off x="81972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3" name="Text 5"/>
          <p:cNvSpPr/>
          <p:nvPr/>
        </p:nvSpPr>
        <p:spPr>
          <a:xfrm>
            <a:off x="819720" y="2852280"/>
            <a:ext cx="292788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3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Настройка среды</a:t>
            </a:r>
            <a:endParaRPr lang="ru-RU" sz="2300" b="0" strike="noStrike" spc="-1">
              <a:latin typeface="Arial"/>
            </a:endParaRPr>
          </a:p>
        </p:txBody>
      </p:sp>
      <p:sp>
        <p:nvSpPr>
          <p:cNvPr id="364" name="Text 6"/>
          <p:cNvSpPr/>
          <p:nvPr/>
        </p:nvSpPr>
        <p:spPr>
          <a:xfrm>
            <a:off x="81972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Установка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Python,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библиотеки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Arcade и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настройка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удобного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редактора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кода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для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эффективной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разработки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800" b="0" strike="noStrike" spc="-1" dirty="0">
              <a:latin typeface="Arial"/>
            </a:endParaRPr>
          </a:p>
        </p:txBody>
      </p:sp>
      <p:sp>
        <p:nvSpPr>
          <p:cNvPr id="365" name="Text 7"/>
          <p:cNvSpPr/>
          <p:nvPr/>
        </p:nvSpPr>
        <p:spPr>
          <a:xfrm>
            <a:off x="522396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 Light"/>
                <a:ea typeface="Merriweather Light"/>
              </a:rPr>
              <a:t>02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66" name="Shape 8"/>
          <p:cNvSpPr/>
          <p:nvPr/>
        </p:nvSpPr>
        <p:spPr>
          <a:xfrm>
            <a:off x="522396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7" name="Text 9"/>
          <p:cNvSpPr/>
          <p:nvPr/>
        </p:nvSpPr>
        <p:spPr>
          <a:xfrm>
            <a:off x="5223960" y="2852280"/>
            <a:ext cx="340128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3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Проектирование игры</a:t>
            </a:r>
            <a:endParaRPr lang="ru-RU" sz="2300" b="0" strike="noStrike" spc="-1">
              <a:latin typeface="Arial"/>
            </a:endParaRPr>
          </a:p>
        </p:txBody>
      </p:sp>
      <p:sp>
        <p:nvSpPr>
          <p:cNvPr id="368" name="Text 10"/>
          <p:cNvSpPr/>
          <p:nvPr/>
        </p:nvSpPr>
        <p:spPr>
          <a:xfrm>
            <a:off x="522396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Разработка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детализированной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структуры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игры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включая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уровни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игровые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объекты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и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их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взаимосвязи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800" b="0" strike="noStrike" spc="-1" dirty="0">
              <a:latin typeface="Arial"/>
            </a:endParaRPr>
          </a:p>
        </p:txBody>
      </p:sp>
      <p:sp>
        <p:nvSpPr>
          <p:cNvPr id="369" name="Text 11"/>
          <p:cNvSpPr/>
          <p:nvPr/>
        </p:nvSpPr>
        <p:spPr>
          <a:xfrm>
            <a:off x="9628560" y="230652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 Light"/>
                <a:ea typeface="Merriweather Light"/>
              </a:rPr>
              <a:t>03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70" name="Shape 12"/>
          <p:cNvSpPr/>
          <p:nvPr/>
        </p:nvSpPr>
        <p:spPr>
          <a:xfrm>
            <a:off x="9628560" y="2674080"/>
            <a:ext cx="418176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Text 13"/>
          <p:cNvSpPr/>
          <p:nvPr/>
        </p:nvSpPr>
        <p:spPr>
          <a:xfrm>
            <a:off x="9628560" y="2852280"/>
            <a:ext cx="360684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3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Реализация управления</a:t>
            </a:r>
            <a:endParaRPr lang="ru-RU" sz="2300" b="0" strike="noStrike" spc="-1">
              <a:latin typeface="Arial"/>
            </a:endParaRPr>
          </a:p>
        </p:txBody>
      </p:sp>
      <p:sp>
        <p:nvSpPr>
          <p:cNvPr id="372" name="Text 14"/>
          <p:cNvSpPr/>
          <p:nvPr/>
        </p:nvSpPr>
        <p:spPr>
          <a:xfrm>
            <a:off x="9628560" y="3351240"/>
            <a:ext cx="4181760" cy="1459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Программирование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логики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перемещения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персонажа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его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взаимодействия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с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игровым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окружением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800" b="0" strike="noStrike" spc="-1" dirty="0">
              <a:latin typeface="Arial"/>
            </a:endParaRPr>
          </a:p>
        </p:txBody>
      </p:sp>
      <p:sp>
        <p:nvSpPr>
          <p:cNvPr id="373" name="Text 15"/>
          <p:cNvSpPr/>
          <p:nvPr/>
        </p:nvSpPr>
        <p:spPr>
          <a:xfrm>
            <a:off x="819720" y="520956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 Light"/>
                <a:ea typeface="Merriweather Light"/>
              </a:rPr>
              <a:t>04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74" name="Shape 16"/>
          <p:cNvSpPr/>
          <p:nvPr/>
        </p:nvSpPr>
        <p:spPr>
          <a:xfrm>
            <a:off x="819720" y="5670087"/>
            <a:ext cx="638388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Text 17"/>
          <p:cNvSpPr/>
          <p:nvPr/>
        </p:nvSpPr>
        <p:spPr>
          <a:xfrm>
            <a:off x="819720" y="5754960"/>
            <a:ext cx="314244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3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Добавление</a:t>
            </a:r>
            <a:r>
              <a:rPr lang="en-US" sz="23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23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механик</a:t>
            </a:r>
            <a:r>
              <a:rPr lang="en-US" sz="23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ru-RU" sz="23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сложностей</a:t>
            </a:r>
          </a:p>
          <a:p>
            <a:pPr>
              <a:lnSpc>
                <a:spcPts val="2849"/>
              </a:lnSpc>
              <a:tabLst>
                <a:tab pos="0" algn="l"/>
              </a:tabLst>
            </a:pPr>
            <a:endParaRPr lang="ru-RU" sz="2300" b="0" strike="noStrike" spc="-1" dirty="0">
              <a:latin typeface="Arial"/>
            </a:endParaRPr>
          </a:p>
        </p:txBody>
      </p:sp>
      <p:sp>
        <p:nvSpPr>
          <p:cNvPr id="376" name="Text 18"/>
          <p:cNvSpPr/>
          <p:nvPr/>
        </p:nvSpPr>
        <p:spPr>
          <a:xfrm>
            <a:off x="819720" y="6254280"/>
            <a:ext cx="6383880" cy="7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ru-RU" sz="1800" b="0" strike="noStrike" spc="-1" dirty="0">
                <a:solidFill>
                  <a:srgbClr val="E2E6E9"/>
                </a:solidFill>
                <a:latin typeface="Merriweather"/>
              </a:rPr>
              <a:t>По</a:t>
            </a:r>
            <a:r>
              <a:rPr lang="ru-RU" spc="-1" dirty="0">
                <a:solidFill>
                  <a:srgbClr val="E2E6E9"/>
                </a:solidFill>
                <a:latin typeface="Merriweather"/>
              </a:rPr>
              <a:t>пытка позволить игрокам привыкнуть к игре и повышать свой </a:t>
            </a:r>
          </a:p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ru-RU" sz="1800" b="0" strike="noStrike" spc="-1" dirty="0">
                <a:solidFill>
                  <a:srgbClr val="E2E6E9"/>
                </a:solidFill>
                <a:latin typeface="Merriweather"/>
              </a:rPr>
              <a:t>Скилл на разных уровнях сложности</a:t>
            </a:r>
            <a:endParaRPr lang="ru-RU" sz="1800" b="0" strike="noStrike" spc="-1" dirty="0">
              <a:latin typeface="Arial"/>
            </a:endParaRPr>
          </a:p>
        </p:txBody>
      </p:sp>
      <p:sp>
        <p:nvSpPr>
          <p:cNvPr id="377" name="Text 19"/>
          <p:cNvSpPr/>
          <p:nvPr/>
        </p:nvSpPr>
        <p:spPr>
          <a:xfrm>
            <a:off x="7426440" y="5209560"/>
            <a:ext cx="234000" cy="292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 Light"/>
                <a:ea typeface="Merriweather Light"/>
              </a:rPr>
              <a:t>05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78" name="Shape 20"/>
          <p:cNvSpPr/>
          <p:nvPr/>
        </p:nvSpPr>
        <p:spPr>
          <a:xfrm>
            <a:off x="7426440" y="5577120"/>
            <a:ext cx="6383880" cy="30240"/>
          </a:xfrm>
          <a:prstGeom prst="rect">
            <a:avLst/>
          </a:prstGeom>
          <a:solidFill>
            <a:srgbClr val="609D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9" name="Text 21"/>
          <p:cNvSpPr/>
          <p:nvPr/>
        </p:nvSpPr>
        <p:spPr>
          <a:xfrm>
            <a:off x="7426440" y="5754960"/>
            <a:ext cx="536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23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Оптимизация производительности</a:t>
            </a:r>
            <a:endParaRPr lang="ru-RU" sz="2300" b="0" strike="noStrike" spc="-1">
              <a:latin typeface="Arial"/>
            </a:endParaRPr>
          </a:p>
        </p:txBody>
      </p:sp>
      <p:sp>
        <p:nvSpPr>
          <p:cNvPr id="380" name="Text 22"/>
          <p:cNvSpPr/>
          <p:nvPr/>
        </p:nvSpPr>
        <p:spPr>
          <a:xfrm>
            <a:off x="7426440" y="6254280"/>
            <a:ext cx="6383880" cy="109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849"/>
              </a:lnSpc>
              <a:tabLst>
                <a:tab pos="0" algn="l"/>
              </a:tabLst>
            </a:pP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Обеспечение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плавной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анимации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эффективной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отрисовки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и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оперативного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обновления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игрового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8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экрана</a:t>
            </a:r>
            <a:r>
              <a:rPr lang="en-US" sz="18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800" b="0" strike="noStrike" spc="-1" dirty="0">
              <a:latin typeface="Arial"/>
            </a:endParaRPr>
          </a:p>
        </p:txBody>
      </p:sp>
      <p:pic>
        <p:nvPicPr>
          <p:cNvPr id="381" name="Рисунок 380"/>
          <p:cNvPicPr/>
          <p:nvPr/>
        </p:nvPicPr>
        <p:blipFill>
          <a:blip r:embed="rId3"/>
          <a:stretch/>
        </p:blipFill>
        <p:spPr>
          <a:xfrm>
            <a:off x="12506400" y="756000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Shape 0"/>
          <p:cNvSpPr/>
          <p:nvPr/>
        </p:nvSpPr>
        <p:spPr>
          <a:xfrm>
            <a:off x="2773800" y="672480"/>
            <a:ext cx="1002600" cy="233280"/>
          </a:xfrm>
          <a:prstGeom prst="roundRect">
            <a:avLst>
              <a:gd name="adj" fmla="val 20817"/>
            </a:avLst>
          </a:prstGeom>
          <a:solidFill>
            <a:srgbClr val="001D4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3" name="Text 1"/>
          <p:cNvSpPr/>
          <p:nvPr/>
        </p:nvSpPr>
        <p:spPr>
          <a:xfrm>
            <a:off x="2860560" y="715680"/>
            <a:ext cx="829080" cy="146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ТЕХНОЛОГИИ</a:t>
            </a:r>
            <a:endParaRPr lang="ru-RU" sz="900" b="0" strike="noStrike" spc="-1">
              <a:latin typeface="Arial"/>
            </a:endParaRPr>
          </a:p>
        </p:txBody>
      </p:sp>
      <p:sp>
        <p:nvSpPr>
          <p:cNvPr id="384" name="Text 2"/>
          <p:cNvSpPr/>
          <p:nvPr/>
        </p:nvSpPr>
        <p:spPr>
          <a:xfrm>
            <a:off x="2773800" y="939960"/>
            <a:ext cx="7713360" cy="452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3549"/>
              </a:lnSpc>
              <a:tabLst>
                <a:tab pos="0" algn="l"/>
              </a:tabLst>
            </a:pPr>
            <a:r>
              <a:rPr lang="en-US" sz="285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Технические требования и инструменты</a:t>
            </a:r>
            <a:endParaRPr lang="ru-RU" sz="2850" b="0" strike="noStrike" spc="-1">
              <a:latin typeface="Arial"/>
            </a:endParaRPr>
          </a:p>
        </p:txBody>
      </p:sp>
      <p:sp>
        <p:nvSpPr>
          <p:cNvPr id="385" name="Text 3"/>
          <p:cNvSpPr/>
          <p:nvPr/>
        </p:nvSpPr>
        <p:spPr>
          <a:xfrm>
            <a:off x="3458880" y="1800000"/>
            <a:ext cx="2481120" cy="720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Python 3.6+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86" name="Text 4"/>
          <p:cNvSpPr/>
          <p:nvPr/>
        </p:nvSpPr>
        <p:spPr>
          <a:xfrm>
            <a:off x="3420000" y="4140000"/>
            <a:ext cx="1809720" cy="22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Библиотека Arcade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387" name="Text 5"/>
          <p:cNvSpPr/>
          <p:nvPr/>
        </p:nvSpPr>
        <p:spPr>
          <a:xfrm>
            <a:off x="3420000" y="6074280"/>
            <a:ext cx="1809720" cy="22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49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Редактор кода</a:t>
            </a:r>
            <a:endParaRPr lang="ru-RU" sz="1800" b="0" strike="noStrike" spc="-1">
              <a:latin typeface="Arial"/>
            </a:endParaRPr>
          </a:p>
        </p:txBody>
      </p:sp>
      <p:pic>
        <p:nvPicPr>
          <p:cNvPr id="388" name="Image 3" descr="preencoded.png"/>
          <p:cNvPicPr/>
          <p:nvPr/>
        </p:nvPicPr>
        <p:blipFill>
          <a:blip r:embed="rId3"/>
          <a:stretch/>
        </p:blipFill>
        <p:spPr>
          <a:xfrm>
            <a:off x="7499160" y="1615320"/>
            <a:ext cx="4364640" cy="4364640"/>
          </a:xfrm>
          <a:prstGeom prst="rect">
            <a:avLst/>
          </a:prstGeom>
          <a:ln w="0">
            <a:noFill/>
          </a:ln>
        </p:spPr>
      </p:pic>
      <p:sp>
        <p:nvSpPr>
          <p:cNvPr id="389" name="Text 6"/>
          <p:cNvSpPr/>
          <p:nvPr/>
        </p:nvSpPr>
        <p:spPr>
          <a:xfrm>
            <a:off x="7499160" y="6075720"/>
            <a:ext cx="4364640" cy="54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100"/>
              </a:lnSpc>
              <a:tabLst>
                <a:tab pos="0" algn="l"/>
              </a:tabLst>
            </a:pPr>
            <a:r>
              <a:rPr lang="en-US" sz="170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Дополнительные навыки для успешной реализации проекта</a:t>
            </a:r>
            <a:endParaRPr lang="ru-RU" sz="1700" b="0" strike="noStrike" spc="-1">
              <a:latin typeface="Arial"/>
            </a:endParaRPr>
          </a:p>
        </p:txBody>
      </p:sp>
      <p:sp>
        <p:nvSpPr>
          <p:cNvPr id="390" name="Text 7"/>
          <p:cNvSpPr/>
          <p:nvPr/>
        </p:nvSpPr>
        <p:spPr>
          <a:xfrm>
            <a:off x="7499160" y="6703560"/>
            <a:ext cx="4364640" cy="734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Основы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ООП в Python</a:t>
            </a:r>
            <a:endParaRPr lang="ru-RU" sz="1100" b="0" strike="noStrike" spc="-1" dirty="0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Работа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с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графикой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и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спрайтами</a:t>
            </a:r>
            <a:endParaRPr lang="ru-RU" sz="1100" b="0" strike="noStrike" spc="-1" dirty="0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Интеграция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базы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данных</a:t>
            </a:r>
            <a:endParaRPr lang="ru-RU" sz="1100" b="0" strike="noStrike" spc="-1" dirty="0"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Обработка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событий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ввода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(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клавиатура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1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мышь</a:t>
            </a:r>
            <a:r>
              <a:rPr lang="en-US" sz="11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)</a:t>
            </a:r>
            <a:endParaRPr lang="ru-RU" sz="1100" b="0" strike="noStrike" spc="-1" dirty="0">
              <a:solidFill>
                <a:srgbClr val="E2E6E9"/>
              </a:solidFill>
              <a:latin typeface="Merriweather"/>
              <a:ea typeface="Merriweather"/>
            </a:endParaRP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ru-RU" sz="1100" spc="-1" dirty="0">
                <a:solidFill>
                  <a:srgbClr val="E2E6E9"/>
                </a:solidFill>
                <a:latin typeface="Merriweather"/>
              </a:rPr>
              <a:t>Добавление базы данных с лучшими результатами</a:t>
            </a:r>
          </a:p>
          <a:p>
            <a:pPr marL="343080" indent="-343080">
              <a:lnSpc>
                <a:spcPts val="1400"/>
              </a:lnSpc>
              <a:buClr>
                <a:srgbClr val="E2E6E9"/>
              </a:buClr>
              <a:buFont typeface="Symbol" charset="2"/>
              <a:buChar char=""/>
            </a:pPr>
            <a:r>
              <a:rPr lang="ru-RU" sz="1100" spc="-1" dirty="0">
                <a:solidFill>
                  <a:srgbClr val="E2E6E9"/>
                </a:solidFill>
                <a:latin typeface="Merriweather"/>
              </a:rPr>
              <a:t>Механика камеры и частицы</a:t>
            </a:r>
            <a:endParaRPr lang="ru-RU" sz="1100" b="0" strike="noStrike" spc="-1" dirty="0">
              <a:latin typeface="Arial"/>
            </a:endParaRPr>
          </a:p>
        </p:txBody>
      </p:sp>
      <p:pic>
        <p:nvPicPr>
          <p:cNvPr id="391" name="Рисунок 390"/>
          <p:cNvPicPr/>
          <p:nvPr/>
        </p:nvPicPr>
        <p:blipFill>
          <a:blip r:embed="rId4"/>
          <a:stretch/>
        </p:blipFill>
        <p:spPr>
          <a:xfrm>
            <a:off x="12456000" y="7560000"/>
            <a:ext cx="2124000" cy="666360"/>
          </a:xfrm>
          <a:prstGeom prst="rect">
            <a:avLst/>
          </a:prstGeom>
          <a:ln w="0">
            <a:noFill/>
          </a:ln>
        </p:spPr>
      </p:pic>
      <p:pic>
        <p:nvPicPr>
          <p:cNvPr id="392" name="Рисунок 391"/>
          <p:cNvPicPr/>
          <p:nvPr/>
        </p:nvPicPr>
        <p:blipFill>
          <a:blip r:embed="rId5"/>
          <a:stretch/>
        </p:blipFill>
        <p:spPr>
          <a:xfrm>
            <a:off x="1218960" y="1578960"/>
            <a:ext cx="2021040" cy="2021040"/>
          </a:xfrm>
          <a:prstGeom prst="rect">
            <a:avLst/>
          </a:prstGeom>
          <a:ln w="0">
            <a:noFill/>
          </a:ln>
        </p:spPr>
      </p:pic>
      <p:pic>
        <p:nvPicPr>
          <p:cNvPr id="393" name="Рисунок 392"/>
          <p:cNvPicPr/>
          <p:nvPr/>
        </p:nvPicPr>
        <p:blipFill>
          <a:blip r:embed="rId6"/>
          <a:stretch/>
        </p:blipFill>
        <p:spPr>
          <a:xfrm>
            <a:off x="1389240" y="3751560"/>
            <a:ext cx="1850760" cy="1828440"/>
          </a:xfrm>
          <a:prstGeom prst="rect">
            <a:avLst/>
          </a:prstGeom>
          <a:ln w="0">
            <a:noFill/>
          </a:ln>
        </p:spPr>
      </p:pic>
      <p:pic>
        <p:nvPicPr>
          <p:cNvPr id="394" name="Рисунок 393"/>
          <p:cNvPicPr/>
          <p:nvPr/>
        </p:nvPicPr>
        <p:blipFill>
          <a:blip r:embed="rId7"/>
          <a:stretch/>
        </p:blipFill>
        <p:spPr>
          <a:xfrm>
            <a:off x="1260000" y="5760000"/>
            <a:ext cx="2160000" cy="216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0"/>
          <p:cNvSpPr/>
          <p:nvPr/>
        </p:nvSpPr>
        <p:spPr>
          <a:xfrm>
            <a:off x="2173320" y="823320"/>
            <a:ext cx="982440" cy="272520"/>
          </a:xfrm>
          <a:prstGeom prst="roundRect">
            <a:avLst>
              <a:gd name="adj" fmla="val 20177"/>
            </a:avLst>
          </a:prstGeom>
          <a:solidFill>
            <a:srgbClr val="001D4D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6" name="Text 1"/>
          <p:cNvSpPr/>
          <p:nvPr/>
        </p:nvSpPr>
        <p:spPr>
          <a:xfrm>
            <a:off x="2271600" y="872280"/>
            <a:ext cx="785520" cy="174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349"/>
              </a:lnSpc>
              <a:tabLst>
                <a:tab pos="0" algn="l"/>
              </a:tabLst>
            </a:pPr>
            <a:r>
              <a:rPr lang="en-US" sz="10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СТРУКТУРА</a:t>
            </a:r>
            <a:endParaRPr lang="ru-RU" sz="1000" b="0" strike="noStrike" spc="-1">
              <a:latin typeface="Arial"/>
            </a:endParaRPr>
          </a:p>
        </p:txBody>
      </p:sp>
      <p:sp>
        <p:nvSpPr>
          <p:cNvPr id="397" name="Text 2"/>
          <p:cNvSpPr/>
          <p:nvPr/>
        </p:nvSpPr>
        <p:spPr>
          <a:xfrm>
            <a:off x="2173320" y="1139760"/>
            <a:ext cx="4098240" cy="511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4000"/>
              </a:lnSpc>
              <a:tabLst>
                <a:tab pos="0" algn="l"/>
              </a:tabLst>
            </a:pPr>
            <a:r>
              <a:rPr lang="en-US" sz="320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Архитектура игры</a:t>
            </a:r>
            <a:endParaRPr lang="ru-RU" sz="3200" b="0" strike="noStrike" spc="-1">
              <a:latin typeface="Arial"/>
            </a:endParaRPr>
          </a:p>
        </p:txBody>
      </p:sp>
      <p:pic>
        <p:nvPicPr>
          <p:cNvPr id="398" name="Image 0" descr="preencoded.png"/>
          <p:cNvPicPr/>
          <p:nvPr/>
        </p:nvPicPr>
        <p:blipFill>
          <a:blip r:embed="rId3"/>
          <a:stretch/>
        </p:blipFill>
        <p:spPr>
          <a:xfrm>
            <a:off x="4235040" y="1815120"/>
            <a:ext cx="1017720" cy="1085040"/>
          </a:xfrm>
          <a:prstGeom prst="rect">
            <a:avLst/>
          </a:prstGeom>
          <a:ln w="0">
            <a:noFill/>
          </a:ln>
        </p:spPr>
      </p:pic>
      <p:sp>
        <p:nvSpPr>
          <p:cNvPr id="399" name="Text 3"/>
          <p:cNvSpPr/>
          <p:nvPr/>
        </p:nvSpPr>
        <p:spPr>
          <a:xfrm>
            <a:off x="4628880" y="235188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algn="ctr">
              <a:lnSpc>
                <a:spcPts val="2401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1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400" name="Text 4"/>
          <p:cNvSpPr/>
          <p:nvPr/>
        </p:nvSpPr>
        <p:spPr>
          <a:xfrm>
            <a:off x="5416920" y="208800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Класс</a:t>
            </a:r>
            <a:r>
              <a:rPr lang="en-US" sz="16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600" spc="-1" dirty="0" err="1">
                <a:solidFill>
                  <a:srgbClr val="E2E6E9"/>
                </a:solidFill>
                <a:latin typeface="Merriweather"/>
                <a:ea typeface="Merriweather"/>
              </a:rPr>
              <a:t>GameView</a:t>
            </a:r>
            <a:endParaRPr lang="ru-RU" sz="1600" b="0" strike="noStrike" spc="-1" dirty="0">
              <a:latin typeface="Arial"/>
            </a:endParaRPr>
          </a:p>
        </p:txBody>
      </p:sp>
      <p:sp>
        <p:nvSpPr>
          <p:cNvPr id="401" name="Text 5"/>
          <p:cNvSpPr/>
          <p:nvPr/>
        </p:nvSpPr>
        <p:spPr>
          <a:xfrm>
            <a:off x="5416920" y="2409480"/>
            <a:ext cx="5126400" cy="21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01"/>
              </a:lnSpc>
              <a:tabLst>
                <a:tab pos="0" algn="l"/>
              </a:tabLst>
            </a:pP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Наследуется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от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arcade.View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,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обеспечивает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базовый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каркас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250" b="0" strike="noStrike" spc="-1" dirty="0">
              <a:latin typeface="Arial"/>
            </a:endParaRPr>
          </a:p>
        </p:txBody>
      </p:sp>
      <p:sp>
        <p:nvSpPr>
          <p:cNvPr id="402" name="Shape 6"/>
          <p:cNvSpPr/>
          <p:nvPr/>
        </p:nvSpPr>
        <p:spPr>
          <a:xfrm>
            <a:off x="5294160" y="2911680"/>
            <a:ext cx="712188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03" name="Image 1" descr="preencoded.png"/>
          <p:cNvPicPr/>
          <p:nvPr/>
        </p:nvPicPr>
        <p:blipFill>
          <a:blip r:embed="rId4"/>
          <a:stretch/>
        </p:blipFill>
        <p:spPr>
          <a:xfrm>
            <a:off x="3726000" y="2941560"/>
            <a:ext cx="2035800" cy="1085040"/>
          </a:xfrm>
          <a:prstGeom prst="rect">
            <a:avLst/>
          </a:prstGeom>
          <a:ln w="0">
            <a:noFill/>
          </a:ln>
        </p:spPr>
      </p:pic>
      <p:sp>
        <p:nvSpPr>
          <p:cNvPr id="404" name="Text 7"/>
          <p:cNvSpPr/>
          <p:nvPr/>
        </p:nvSpPr>
        <p:spPr>
          <a:xfrm>
            <a:off x="4628880" y="334008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algn="ctr">
              <a:lnSpc>
                <a:spcPts val="2401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2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405" name="Text 8"/>
          <p:cNvSpPr/>
          <p:nvPr/>
        </p:nvSpPr>
        <p:spPr>
          <a:xfrm>
            <a:off x="5925960" y="310536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Основные методы</a:t>
            </a:r>
            <a:endParaRPr lang="ru-RU" sz="1600" b="0" strike="noStrike" spc="-1">
              <a:latin typeface="Arial"/>
            </a:endParaRPr>
          </a:p>
        </p:txBody>
      </p:sp>
      <p:sp>
        <p:nvSpPr>
          <p:cNvPr id="406" name="Text 9"/>
          <p:cNvSpPr/>
          <p:nvPr/>
        </p:nvSpPr>
        <p:spPr>
          <a:xfrm>
            <a:off x="5925960" y="3426840"/>
            <a:ext cx="6366960" cy="34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1701"/>
              </a:lnSpc>
              <a:tabLst>
                <a:tab pos="0" algn="l"/>
              </a:tabLst>
            </a:pP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setup(),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on_draw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(), update() и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обработчики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событий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ввода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для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управления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25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игрой</a:t>
            </a:r>
            <a:r>
              <a:rPr lang="en-US" sz="125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.</a:t>
            </a:r>
            <a:endParaRPr lang="ru-RU" sz="1250" b="0" strike="noStrike" spc="-1" dirty="0">
              <a:latin typeface="Arial"/>
            </a:endParaRPr>
          </a:p>
        </p:txBody>
      </p:sp>
      <p:sp>
        <p:nvSpPr>
          <p:cNvPr id="407" name="Shape 10"/>
          <p:cNvSpPr/>
          <p:nvPr/>
        </p:nvSpPr>
        <p:spPr>
          <a:xfrm>
            <a:off x="5803200" y="4038120"/>
            <a:ext cx="661248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08" name="Image 2" descr="preencoded.png"/>
          <p:cNvPicPr/>
          <p:nvPr/>
        </p:nvPicPr>
        <p:blipFill>
          <a:blip r:embed="rId5"/>
          <a:stretch/>
        </p:blipFill>
        <p:spPr>
          <a:xfrm>
            <a:off x="3216960" y="4068000"/>
            <a:ext cx="3053880" cy="1085040"/>
          </a:xfrm>
          <a:prstGeom prst="rect">
            <a:avLst/>
          </a:prstGeom>
          <a:ln w="0">
            <a:noFill/>
          </a:ln>
        </p:spPr>
      </p:pic>
      <p:sp>
        <p:nvSpPr>
          <p:cNvPr id="409" name="Text 11"/>
          <p:cNvSpPr/>
          <p:nvPr/>
        </p:nvSpPr>
        <p:spPr>
          <a:xfrm>
            <a:off x="4628880" y="446652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algn="ctr">
              <a:lnSpc>
                <a:spcPts val="2401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3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410" name="Text 12"/>
          <p:cNvSpPr/>
          <p:nvPr/>
        </p:nvSpPr>
        <p:spPr>
          <a:xfrm>
            <a:off x="6435000" y="434088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SpriteList</a:t>
            </a:r>
            <a:endParaRPr lang="ru-RU" sz="1600" b="0" strike="noStrike" spc="-1">
              <a:latin typeface="Arial"/>
            </a:endParaRPr>
          </a:p>
        </p:txBody>
      </p:sp>
      <p:sp>
        <p:nvSpPr>
          <p:cNvPr id="411" name="Text 13"/>
          <p:cNvSpPr/>
          <p:nvPr/>
        </p:nvSpPr>
        <p:spPr>
          <a:xfrm>
            <a:off x="6435000" y="4662360"/>
            <a:ext cx="5035680" cy="21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01"/>
              </a:lnSpc>
              <a:tabLst>
                <a:tab pos="0" algn="l"/>
              </a:tabLst>
            </a:pPr>
            <a:r>
              <a:rPr lang="en-US" sz="125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Эффективное управление коллекциями игровых объектов.</a:t>
            </a:r>
            <a:endParaRPr lang="ru-RU" sz="1250" b="0" strike="noStrike" spc="-1">
              <a:latin typeface="Arial"/>
            </a:endParaRPr>
          </a:p>
        </p:txBody>
      </p:sp>
      <p:sp>
        <p:nvSpPr>
          <p:cNvPr id="412" name="Shape 14"/>
          <p:cNvSpPr/>
          <p:nvPr/>
        </p:nvSpPr>
        <p:spPr>
          <a:xfrm>
            <a:off x="6312240" y="5164560"/>
            <a:ext cx="610344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3" name="Image 3" descr="preencoded.png"/>
          <p:cNvPicPr/>
          <p:nvPr/>
        </p:nvPicPr>
        <p:blipFill>
          <a:blip r:embed="rId6"/>
          <a:stretch/>
        </p:blipFill>
        <p:spPr>
          <a:xfrm>
            <a:off x="2707920" y="5194440"/>
            <a:ext cx="4071960" cy="1085040"/>
          </a:xfrm>
          <a:prstGeom prst="rect">
            <a:avLst/>
          </a:prstGeom>
          <a:ln w="0">
            <a:noFill/>
          </a:ln>
        </p:spPr>
      </p:pic>
      <p:sp>
        <p:nvSpPr>
          <p:cNvPr id="414" name="Text 15"/>
          <p:cNvSpPr/>
          <p:nvPr/>
        </p:nvSpPr>
        <p:spPr>
          <a:xfrm>
            <a:off x="4628880" y="559296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algn="ctr">
              <a:lnSpc>
                <a:spcPts val="2401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4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415" name="Text 16"/>
          <p:cNvSpPr/>
          <p:nvPr/>
        </p:nvSpPr>
        <p:spPr>
          <a:xfrm>
            <a:off x="6944040" y="5467320"/>
            <a:ext cx="2049120" cy="25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Система уровней</a:t>
            </a:r>
            <a:endParaRPr lang="ru-RU" sz="1600" b="0" strike="noStrike" spc="-1">
              <a:latin typeface="Arial"/>
            </a:endParaRPr>
          </a:p>
        </p:txBody>
      </p:sp>
      <p:sp>
        <p:nvSpPr>
          <p:cNvPr id="416" name="Text 17"/>
          <p:cNvSpPr/>
          <p:nvPr/>
        </p:nvSpPr>
        <p:spPr>
          <a:xfrm>
            <a:off x="6944040" y="5788800"/>
            <a:ext cx="2901960" cy="21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1701"/>
              </a:lnSpc>
              <a:tabLst>
                <a:tab pos="0" algn="l"/>
              </a:tabLst>
            </a:pPr>
            <a:r>
              <a:rPr lang="en-US" sz="125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Разные степени сложности в игре.</a:t>
            </a:r>
            <a:endParaRPr lang="ru-RU" sz="1250" b="0" strike="noStrike" spc="-1">
              <a:latin typeface="Arial"/>
            </a:endParaRPr>
          </a:p>
        </p:txBody>
      </p:sp>
      <p:sp>
        <p:nvSpPr>
          <p:cNvPr id="417" name="Shape 18"/>
          <p:cNvSpPr/>
          <p:nvPr/>
        </p:nvSpPr>
        <p:spPr>
          <a:xfrm>
            <a:off x="6821280" y="6291000"/>
            <a:ext cx="5594400" cy="11160"/>
          </a:xfrm>
          <a:prstGeom prst="roundRect">
            <a:avLst>
              <a:gd name="adj" fmla="val 602431"/>
            </a:avLst>
          </a:prstGeom>
          <a:solidFill>
            <a:srgbClr val="194A99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8" name="Image 4" descr="preencoded.png"/>
          <p:cNvPicPr/>
          <p:nvPr/>
        </p:nvPicPr>
        <p:blipFill>
          <a:blip r:embed="rId7"/>
          <a:stretch/>
        </p:blipFill>
        <p:spPr>
          <a:xfrm>
            <a:off x="2198880" y="6320880"/>
            <a:ext cx="5090040" cy="1085040"/>
          </a:xfrm>
          <a:prstGeom prst="rect">
            <a:avLst/>
          </a:prstGeom>
          <a:ln w="0">
            <a:noFill/>
          </a:ln>
        </p:spPr>
      </p:pic>
      <p:sp>
        <p:nvSpPr>
          <p:cNvPr id="419" name="Text 19"/>
          <p:cNvSpPr/>
          <p:nvPr/>
        </p:nvSpPr>
        <p:spPr>
          <a:xfrm>
            <a:off x="4628880" y="6719400"/>
            <a:ext cx="230040" cy="287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 algn="ctr">
              <a:lnSpc>
                <a:spcPts val="2401"/>
              </a:lnSpc>
              <a:tabLst>
                <a:tab pos="0" algn="l"/>
              </a:tabLst>
            </a:pPr>
            <a:r>
              <a:rPr lang="en-US" sz="18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5</a:t>
            </a:r>
            <a:endParaRPr lang="ru-RU" sz="1800" b="0" strike="noStrike" spc="-1">
              <a:latin typeface="Arial"/>
            </a:endParaRPr>
          </a:p>
        </p:txBody>
      </p:sp>
      <p:sp>
        <p:nvSpPr>
          <p:cNvPr id="420" name="Text 20"/>
          <p:cNvSpPr/>
          <p:nvPr/>
        </p:nvSpPr>
        <p:spPr>
          <a:xfrm>
            <a:off x="7453080" y="6735600"/>
            <a:ext cx="4712760" cy="255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001"/>
              </a:lnSpc>
              <a:tabLst>
                <a:tab pos="0" algn="l"/>
              </a:tabLst>
            </a:pP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Загрузка</a:t>
            </a:r>
            <a:r>
              <a:rPr lang="en-US" sz="16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лучших</a:t>
            </a:r>
            <a:r>
              <a:rPr lang="en-US" sz="16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результатов</a:t>
            </a:r>
            <a:r>
              <a:rPr lang="en-US" sz="16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в </a:t>
            </a: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базу</a:t>
            </a:r>
            <a:r>
              <a:rPr lang="en-US" sz="1600" b="0" strike="noStrike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en-US" sz="1600" b="0" strike="noStrike" spc="-1" dirty="0" err="1">
                <a:solidFill>
                  <a:srgbClr val="E2E6E9"/>
                </a:solidFill>
                <a:latin typeface="Merriweather"/>
                <a:ea typeface="Merriweather"/>
              </a:rPr>
              <a:t>данных</a:t>
            </a:r>
            <a:r>
              <a:rPr lang="en-US" sz="1600" spc="-1" dirty="0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r>
              <a:rPr lang="ru-RU" sz="1600" spc="-1" dirty="0">
                <a:solidFill>
                  <a:srgbClr val="E2E6E9"/>
                </a:solidFill>
                <a:latin typeface="Merriweather"/>
                <a:ea typeface="Merriweather"/>
              </a:rPr>
              <a:t>с помощью языка </a:t>
            </a:r>
            <a:r>
              <a:rPr lang="en-US" sz="1600" spc="-1" dirty="0">
                <a:solidFill>
                  <a:srgbClr val="E2E6E9"/>
                </a:solidFill>
                <a:latin typeface="Merriweather"/>
                <a:ea typeface="Merriweather"/>
              </a:rPr>
              <a:t>SQL</a:t>
            </a:r>
            <a:endParaRPr lang="ru-RU" sz="1600" b="0" strike="noStrike" spc="-1" dirty="0">
              <a:latin typeface="Arial"/>
            </a:endParaRPr>
          </a:p>
        </p:txBody>
      </p:sp>
      <p:pic>
        <p:nvPicPr>
          <p:cNvPr id="421" name="Рисунок 420"/>
          <p:cNvPicPr/>
          <p:nvPr/>
        </p:nvPicPr>
        <p:blipFill>
          <a:blip r:embed="rId8"/>
          <a:stretch/>
        </p:blipFill>
        <p:spPr>
          <a:xfrm>
            <a:off x="12506400" y="7563240"/>
            <a:ext cx="2124000" cy="66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0"/>
          <p:cNvSpPr/>
          <p:nvPr/>
        </p:nvSpPr>
        <p:spPr>
          <a:xfrm>
            <a:off x="9144000" y="0"/>
            <a:ext cx="5486040" cy="8229240"/>
          </a:xfrm>
          <a:prstGeom prst="rect">
            <a:avLst/>
          </a:prstGeom>
          <a:solidFill>
            <a:srgbClr val="DFDFE0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23" name="Image 0" descr="preencoded.png"/>
          <p:cNvPicPr/>
          <p:nvPr/>
        </p:nvPicPr>
        <p:blipFill>
          <a:blip r:embed="rId3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  <p:sp>
        <p:nvSpPr>
          <p:cNvPr id="424" name="Shape 1"/>
          <p:cNvSpPr/>
          <p:nvPr/>
        </p:nvSpPr>
        <p:spPr>
          <a:xfrm>
            <a:off x="863640" y="1092960"/>
            <a:ext cx="2305800" cy="478800"/>
          </a:xfrm>
          <a:prstGeom prst="roundRect">
            <a:avLst>
              <a:gd name="adj" fmla="val 17310"/>
            </a:avLst>
          </a:prstGeom>
          <a:noFill/>
          <a:ln w="7620">
            <a:solidFill>
              <a:srgbClr val="609D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5" name="Text 2"/>
          <p:cNvSpPr/>
          <p:nvPr/>
        </p:nvSpPr>
        <p:spPr>
          <a:xfrm>
            <a:off x="1019520" y="1174320"/>
            <a:ext cx="1994400" cy="315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2449"/>
              </a:lnSpc>
              <a:tabLst>
                <a:tab pos="0" algn="l"/>
              </a:tabLst>
            </a:pPr>
            <a:r>
              <a:rPr lang="en-US" sz="1550" b="0" strike="noStrike" spc="-1">
                <a:solidFill>
                  <a:srgbClr val="609DFF"/>
                </a:solidFill>
                <a:latin typeface="Merriweather"/>
                <a:ea typeface="Merriweather"/>
              </a:rPr>
              <a:t>ИГРОВОЙ ПРОЦЕСС</a:t>
            </a:r>
            <a:endParaRPr lang="ru-RU" sz="1550" b="0" strike="noStrike" spc="-1">
              <a:latin typeface="Arial"/>
            </a:endParaRPr>
          </a:p>
        </p:txBody>
      </p:sp>
      <p:sp>
        <p:nvSpPr>
          <p:cNvPr id="426" name="Text 3"/>
          <p:cNvSpPr/>
          <p:nvPr/>
        </p:nvSpPr>
        <p:spPr>
          <a:xfrm>
            <a:off x="863640" y="1670760"/>
            <a:ext cx="7416000" cy="1542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6049"/>
              </a:lnSpc>
              <a:tabLst>
                <a:tab pos="0" algn="l"/>
              </a:tabLst>
            </a:pPr>
            <a:r>
              <a:rPr lang="en-US" sz="485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Основные игровые механики</a:t>
            </a:r>
            <a:endParaRPr lang="ru-RU" sz="4850" b="0" strike="noStrike" spc="-1">
              <a:latin typeface="Arial"/>
            </a:endParaRPr>
          </a:p>
        </p:txBody>
      </p:sp>
      <p:sp>
        <p:nvSpPr>
          <p:cNvPr id="427" name="Text 4"/>
          <p:cNvSpPr/>
          <p:nvPr/>
        </p:nvSpPr>
        <p:spPr>
          <a:xfrm>
            <a:off x="720000" y="3600000"/>
            <a:ext cx="3406680" cy="315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1" strike="noStrike" spc="-1">
                <a:solidFill>
                  <a:srgbClr val="E2E6E9"/>
                </a:solidFill>
                <a:latin typeface="Merriweather"/>
                <a:ea typeface="Merriweather"/>
              </a:rPr>
              <a:t>Управление персонажем:</a:t>
            </a: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 </a:t>
            </a:r>
            <a:endParaRPr lang="ru-RU" sz="1900" b="0" strike="noStrike" spc="-1">
              <a:latin typeface="Arial"/>
            </a:endParaRPr>
          </a:p>
          <a:p>
            <a:pPr marL="216000" indent="-216000"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Интуитивное движение с помощью клавиатуры.</a:t>
            </a:r>
            <a:endParaRPr lang="ru-RU" sz="1900" b="0" strike="noStrike" spc="-1">
              <a:latin typeface="Arial"/>
            </a:endParaRPr>
          </a:p>
          <a:p>
            <a:pPr marL="216000" indent="-216000"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Не хитрая, но затягивающая концепция.</a:t>
            </a:r>
            <a:endParaRPr lang="ru-RU" sz="1900" b="0" strike="noStrike" spc="-1">
              <a:latin typeface="Arial"/>
            </a:endParaRPr>
          </a:p>
        </p:txBody>
      </p:sp>
      <p:sp>
        <p:nvSpPr>
          <p:cNvPr id="428" name="Text 5"/>
          <p:cNvSpPr/>
          <p:nvPr/>
        </p:nvSpPr>
        <p:spPr>
          <a:xfrm>
            <a:off x="4520880" y="3600000"/>
            <a:ext cx="340668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29" name="Рисунок 428"/>
          <p:cNvPicPr/>
          <p:nvPr/>
        </p:nvPicPr>
        <p:blipFill>
          <a:blip r:embed="rId4"/>
          <a:stretch/>
        </p:blipFill>
        <p:spPr>
          <a:xfrm>
            <a:off x="9144000" y="0"/>
            <a:ext cx="5486040" cy="8229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Text 1"/>
          <p:cNvSpPr/>
          <p:nvPr/>
        </p:nvSpPr>
        <p:spPr>
          <a:xfrm>
            <a:off x="849600" y="180000"/>
            <a:ext cx="6170400" cy="770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t">
            <a:noAutofit/>
          </a:bodyPr>
          <a:lstStyle/>
          <a:p>
            <a:pPr>
              <a:lnSpc>
                <a:spcPts val="6049"/>
              </a:lnSpc>
              <a:tabLst>
                <a:tab pos="0" algn="l"/>
              </a:tabLst>
            </a:pPr>
            <a:r>
              <a:rPr lang="en-US" sz="4850" b="0" strike="noStrike" spc="-1">
                <a:solidFill>
                  <a:srgbClr val="F5F0F0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Игровой процесс</a:t>
            </a:r>
            <a:endParaRPr lang="ru-RU" sz="4850" b="0" strike="noStrike" spc="-1">
              <a:highlight>
                <a:srgbClr val="000000"/>
              </a:highlight>
              <a:latin typeface="Arial"/>
            </a:endParaRPr>
          </a:p>
        </p:txBody>
      </p:sp>
      <p:sp>
        <p:nvSpPr>
          <p:cNvPr id="431" name="Text 2"/>
          <p:cNvSpPr/>
          <p:nvPr/>
        </p:nvSpPr>
        <p:spPr>
          <a:xfrm>
            <a:off x="777600" y="1335960"/>
            <a:ext cx="12902400" cy="1184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3101"/>
              </a:lnSpc>
              <a:tabLst>
                <a:tab pos="0" algn="l"/>
              </a:tabLst>
            </a:pP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На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изображении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представлен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пример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игрового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окна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с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главным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персонажем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.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Это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демонстрация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</a:t>
            </a:r>
            <a:r>
              <a:rPr lang="en-US" sz="1900" b="0" strike="noStrike" spc="-1" dirty="0" err="1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функционала</a:t>
            </a:r>
            <a:r>
              <a:rPr lang="en-US" sz="1900" b="0" strike="noStrike" spc="-1" dirty="0">
                <a:solidFill>
                  <a:srgbClr val="E2E6E9"/>
                </a:solidFill>
                <a:highlight>
                  <a:srgbClr val="000000"/>
                </a:highlight>
                <a:latin typeface="Merriweather"/>
                <a:ea typeface="Merriweather"/>
              </a:rPr>
              <a:t> Arcade.</a:t>
            </a:r>
            <a:endParaRPr lang="ru-RU" sz="1900" b="0" strike="noStrike" spc="-1" dirty="0">
              <a:highlight>
                <a:srgbClr val="000000"/>
              </a:highlight>
              <a:latin typeface="Arial"/>
            </a:endParaRPr>
          </a:p>
        </p:txBody>
      </p:sp>
      <p:pic>
        <p:nvPicPr>
          <p:cNvPr id="432" name="Рисунок 431"/>
          <p:cNvPicPr/>
          <p:nvPr/>
        </p:nvPicPr>
        <p:blipFill>
          <a:blip r:embed="rId3"/>
          <a:stretch/>
        </p:blipFill>
        <p:spPr>
          <a:xfrm>
            <a:off x="1879560" y="2011236"/>
            <a:ext cx="10698480" cy="5655600"/>
          </a:xfrm>
          <a:prstGeom prst="rect">
            <a:avLst/>
          </a:prstGeom>
          <a:ln w="0">
            <a:noFill/>
          </a:ln>
        </p:spPr>
      </p:pic>
      <p:pic>
        <p:nvPicPr>
          <p:cNvPr id="433" name="Рисунок 432"/>
          <p:cNvPicPr/>
          <p:nvPr/>
        </p:nvPicPr>
        <p:blipFill>
          <a:blip r:embed="rId4"/>
          <a:stretch/>
        </p:blipFill>
        <p:spPr>
          <a:xfrm>
            <a:off x="12636000" y="7560000"/>
            <a:ext cx="1944000" cy="66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Text 0"/>
          <p:cNvSpPr/>
          <p:nvPr/>
        </p:nvSpPr>
        <p:spPr>
          <a:xfrm>
            <a:off x="1080000" y="509760"/>
            <a:ext cx="4705560" cy="11102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Пример кода: Инициализация</a:t>
            </a:r>
            <a:endParaRPr lang="ru-RU" sz="2400" b="0" strike="noStrike" spc="-1">
              <a:latin typeface="Arial"/>
            </a:endParaRPr>
          </a:p>
          <a:p>
            <a:pPr>
              <a:lnSpc>
                <a:spcPts val="2999"/>
              </a:lnSpc>
              <a:tabLst>
                <a:tab pos="0" algn="l"/>
              </a:tabLst>
            </a:pPr>
            <a:r>
              <a:rPr lang="en-US" sz="2400" b="0" strike="noStrike" spc="-1">
                <a:solidFill>
                  <a:srgbClr val="F5F0F0"/>
                </a:solidFill>
                <a:latin typeface="Merriweather"/>
                <a:ea typeface="Merriweather"/>
              </a:rPr>
              <a:t> окна и базовая отрисовка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435" name="Shape 1"/>
          <p:cNvSpPr/>
          <p:nvPr/>
        </p:nvSpPr>
        <p:spPr>
          <a:xfrm>
            <a:off x="6300000" y="360000"/>
            <a:ext cx="7741080" cy="7293960"/>
          </a:xfrm>
          <a:prstGeom prst="roundRect">
            <a:avLst>
              <a:gd name="adj" fmla="val 711"/>
            </a:avLst>
          </a:prstGeom>
          <a:solidFill>
            <a:srgbClr val="1622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6" name="Shape 2"/>
          <p:cNvSpPr/>
          <p:nvPr/>
        </p:nvSpPr>
        <p:spPr>
          <a:xfrm>
            <a:off x="6300000" y="360000"/>
            <a:ext cx="8330400" cy="7869600"/>
          </a:xfrm>
          <a:prstGeom prst="roundRect">
            <a:avLst>
              <a:gd name="adj" fmla="val 254"/>
            </a:avLst>
          </a:prstGeom>
          <a:solidFill>
            <a:srgbClr val="1622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7" name="Text 3"/>
          <p:cNvSpPr/>
          <p:nvPr/>
        </p:nvSpPr>
        <p:spPr>
          <a:xfrm>
            <a:off x="6417360" y="452520"/>
            <a:ext cx="7506360" cy="7109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class GameView(arcade.View):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def __init__(self, difficulty_id, difficulty_name, db_manager):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super().__init__()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self.difficulty_id = difficulty_id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self.difficulty_name = difficulty_name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self.db_manager = db_manager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self.is_new_record = False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self.new_record_timer = 0.0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if difficulty_id == DIFFICULTY_EASY: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self.difficulty_color = arcade.color.GREEN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self.base_meteorite_speed_multiplier = 1.0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self.meteorite_frequency_multiplier = 2.0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self.bullet_speed_multiplier = 1.0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self.bullet_frequency_multiplier = 1.0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self.meteorite_max_hits = 3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elif difficulty_id == DIFFICULTY_MEDIUM: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self.difficulty_color = arcade.color.YELLOW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self.base_meteorite_speed_multiplier = 1.5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self.meteorite_frequency_multiplier = 3.0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self.bullet_speed_multiplier = 2.0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self.bullet_frequency_multiplier = 2.0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self.meteorite_max_hits = 3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else: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self.difficulty_color = arcade.color.RED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self.base_meteorite_speed_multiplier = 2.0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self.meteorite_frequency_multiplier = 4.0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self.bullet_speed_multiplier = 4.0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self.bullet_frequency_multiplier = 4.0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    self.meteorite_max_hits = 5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self.speed_bonus = 0.0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self.current_meteorite_speed_multiplier = self.base_meteorite_speed_multiplier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self.last_bonus_score = 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self.meteorite_spawn_rate = BASE_METEORITE_SPAWN_RATE / self.meteorite_frequency_multiplier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self.background_texture = arcade.load_texture("ddd.png")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self.player = Player()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self.player_list = arcade.SpriteList()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self.player_list.append(self.player)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self.meteorite_list = arcade.SpriteList()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self.bullet_list = arcade.SpriteList()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self.particle_list = arcade.SpriteList()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self.left_pressed = False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self.right_pressed = False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self.up_pressed = False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self.down_pressed = False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self.meteorite_timer = 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self.total_time = 0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self.player_health = PLAYER_MAX_HITS</a:t>
            </a:r>
            <a:endParaRPr lang="ru-RU" sz="950" b="0" strike="noStrike" spc="-1">
              <a:latin typeface="Arial"/>
            </a:endParaRPr>
          </a:p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highlight>
                  <a:srgbClr val="162227"/>
                </a:highlight>
                <a:latin typeface="Consolas"/>
                <a:ea typeface="Consolas"/>
              </a:rPr>
              <a:t>        self.score = 0</a:t>
            </a:r>
            <a:endParaRPr lang="ru-RU" sz="950" b="0" strike="noStrike" spc="-1">
              <a:latin typeface="Arial"/>
            </a:endParaRPr>
          </a:p>
        </p:txBody>
      </p:sp>
      <p:sp>
        <p:nvSpPr>
          <p:cNvPr id="438" name="Text 4"/>
          <p:cNvSpPr/>
          <p:nvPr/>
        </p:nvSpPr>
        <p:spPr>
          <a:xfrm>
            <a:off x="3444480" y="8597520"/>
            <a:ext cx="7741080" cy="295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noAutofit/>
          </a:bodyPr>
          <a:lstStyle/>
          <a:p>
            <a:pPr>
              <a:lnSpc>
                <a:spcPts val="1151"/>
              </a:lnSpc>
              <a:tabLst>
                <a:tab pos="0" algn="l"/>
              </a:tabLst>
            </a:pPr>
            <a:r>
              <a:rPr lang="en-US" sz="950" b="0" strike="noStrike" spc="-1">
                <a:solidFill>
                  <a:srgbClr val="E2E6E9"/>
                </a:solidFill>
                <a:latin typeface="Merriweather"/>
                <a:ea typeface="Merriweather"/>
              </a:rPr>
              <a:t>Данный фрагмент кода демонстрирует создание базового окна Arcade, определение его размеров и заголовка, а также основные методы для инициализации, отрисовки и обновления игрового цикла.</a:t>
            </a:r>
            <a:endParaRPr lang="ru-RU" sz="950" b="0" strike="noStrike" spc="-1">
              <a:latin typeface="Arial"/>
            </a:endParaRPr>
          </a:p>
        </p:txBody>
      </p:sp>
      <p:pic>
        <p:nvPicPr>
          <p:cNvPr id="439" name="Рисунок 438"/>
          <p:cNvPicPr/>
          <p:nvPr/>
        </p:nvPicPr>
        <p:blipFill>
          <a:blip r:embed="rId3"/>
          <a:stretch/>
        </p:blipFill>
        <p:spPr>
          <a:xfrm>
            <a:off x="622440" y="1440000"/>
            <a:ext cx="5163120" cy="648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6F2007-4CF0-49A8-BBD3-7925E80D4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8525" y="410822"/>
            <a:ext cx="3867981" cy="137376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Заключение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CD083CC-E32D-407F-B8A4-F659A054BBFF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2506400" y="7563240"/>
            <a:ext cx="2124000" cy="666360"/>
          </a:xfrm>
          <a:prstGeom prst="rect">
            <a:avLst/>
          </a:prstGeom>
          <a:ln w="0"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F74DFC-DD7C-4FF2-93D4-0C590E61F01D}"/>
              </a:ext>
            </a:extLst>
          </p:cNvPr>
          <p:cNvSpPr txBox="1"/>
          <p:nvPr/>
        </p:nvSpPr>
        <p:spPr>
          <a:xfrm>
            <a:off x="669643" y="3616997"/>
            <a:ext cx="127438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В итоге я проделал работу и довольно неплохо освоил возможности библиотеки </a:t>
            </a:r>
            <a:r>
              <a:rPr lang="en-US" dirty="0">
                <a:solidFill>
                  <a:schemeClr val="bg1"/>
                </a:solidFill>
              </a:rPr>
              <a:t>Arcade</a:t>
            </a:r>
            <a:r>
              <a:rPr lang="ru-RU" dirty="0">
                <a:solidFill>
                  <a:schemeClr val="bg1"/>
                </a:solidFill>
              </a:rPr>
              <a:t>, мне по силам делать примитивные игры и думаю в будущем я перейду на что то более серьёзное.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Конечно проект нуждается в доработке: корректировке баланса, добавлению новых уровней, противников, звуковых эффектов и добавление других функций улучшающих геймплей.</a:t>
            </a:r>
          </a:p>
          <a:p>
            <a:endParaRPr lang="ru-RU" dirty="0">
              <a:solidFill>
                <a:schemeClr val="bg1"/>
              </a:solidFill>
            </a:endParaRPr>
          </a:p>
          <a:p>
            <a:r>
              <a:rPr lang="ru-RU" dirty="0">
                <a:solidFill>
                  <a:schemeClr val="bg1"/>
                </a:solidFill>
              </a:rPr>
              <a:t>Этот проект дал мне опыт в создание игр и надеюсь он поможет мне в моих будущих начинаниях</a:t>
            </a:r>
          </a:p>
        </p:txBody>
      </p:sp>
    </p:spTree>
    <p:extLst>
      <p:ext uri="{BB962C8B-B14F-4D97-AF65-F5344CB8AC3E}">
        <p14:creationId xmlns:p14="http://schemas.microsoft.com/office/powerpoint/2010/main" val="757175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953</Words>
  <Application>Microsoft Office PowerPoint</Application>
  <PresentationFormat>Произвольный</PresentationFormat>
  <Paragraphs>132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11</vt:i4>
      </vt:variant>
      <vt:variant>
        <vt:lpstr>Тема</vt:lpstr>
      </vt:variant>
      <vt:variant>
        <vt:i4>8</vt:i4>
      </vt:variant>
      <vt:variant>
        <vt:lpstr>Заголовки слайдов</vt:lpstr>
      </vt:variant>
      <vt:variant>
        <vt:i4>10</vt:i4>
      </vt:variant>
    </vt:vector>
  </HeadingPairs>
  <TitlesOfParts>
    <vt:vector size="29" baseType="lpstr">
      <vt:lpstr>Arial</vt:lpstr>
      <vt:lpstr>Calibri</vt:lpstr>
      <vt:lpstr>Calibri Light</vt:lpstr>
      <vt:lpstr>Consolas</vt:lpstr>
      <vt:lpstr>DejaVu Sans</vt:lpstr>
      <vt:lpstr>Impact</vt:lpstr>
      <vt:lpstr>Merriweather</vt:lpstr>
      <vt:lpstr>Merriweather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/>
  <dc:description/>
  <cp:lastModifiedBy>T-it17</cp:lastModifiedBy>
  <cp:revision>8</cp:revision>
  <dcterms:created xsi:type="dcterms:W3CDTF">2026-01-29T20:28:24Z</dcterms:created>
  <dcterms:modified xsi:type="dcterms:W3CDTF">2026-01-30T14:05:22Z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